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Red Hat Display" panose="020B0604020202020204" charset="0"/>
      <p:regular r:id="rId25"/>
    </p:embeddedFont>
    <p:embeddedFont>
      <p:font typeface="Red Hat Display Bold" panose="020B0604020202020204" charset="0"/>
      <p:regular r:id="rId26"/>
    </p:embeddedFont>
    <p:embeddedFont>
      <p:font typeface="Roboto Slab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3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629" y="-2095015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35325">
            <a:off x="-1336143" y="6923321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6878">
            <a:off x="-216283" y="847655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2315724" y="82296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413" y="0"/>
            <a:ext cx="18104855" cy="10172628"/>
          </a:xfrm>
          <a:custGeom>
            <a:avLst/>
            <a:gdLst/>
            <a:ahLst/>
            <a:cxnLst/>
            <a:rect l="l" t="t" r="r" b="b"/>
            <a:pathLst>
              <a:path w="18104855" h="10172628">
                <a:moveTo>
                  <a:pt x="0" y="0"/>
                </a:moveTo>
                <a:lnTo>
                  <a:pt x="18104855" y="0"/>
                </a:lnTo>
                <a:lnTo>
                  <a:pt x="18104855" y="10172628"/>
                </a:lnTo>
                <a:lnTo>
                  <a:pt x="0" y="10172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8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2715" y="7690279"/>
            <a:ext cx="5999585" cy="187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7"/>
              </a:lnSpc>
            </a:pPr>
            <a:r>
              <a:rPr lang="en-US" sz="4248" b="1">
                <a:solidFill>
                  <a:srgbClr val="FF313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Presented By:</a:t>
            </a:r>
          </a:p>
          <a:p>
            <a:pPr algn="l">
              <a:lnSpc>
                <a:spcPts val="4634"/>
              </a:lnSpc>
            </a:pPr>
            <a:r>
              <a:rPr lang="en-US" sz="3310" b="1">
                <a:solidFill>
                  <a:srgbClr val="5E17E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P798 - Group 1</a:t>
            </a:r>
          </a:p>
          <a:p>
            <a:pPr algn="l">
              <a:lnSpc>
                <a:spcPts val="4342"/>
              </a:lnSpc>
            </a:pPr>
            <a:endParaRPr lang="en-US" sz="3310" b="1">
              <a:solidFill>
                <a:srgbClr val="5E17EB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094" y="3172499"/>
            <a:ext cx="12302411" cy="298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4"/>
              </a:lnSpc>
            </a:pPr>
            <a:r>
              <a:rPr lang="en-US" sz="717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 Cloud Airlines</a:t>
            </a:r>
          </a:p>
          <a:p>
            <a:pPr algn="l">
              <a:lnSpc>
                <a:spcPts val="5938"/>
              </a:lnSpc>
            </a:pPr>
            <a:r>
              <a:rPr lang="en-US" sz="477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Data Analysis &amp; Optimization</a:t>
            </a:r>
          </a:p>
          <a:p>
            <a:pPr algn="l">
              <a:lnSpc>
                <a:spcPts val="8924"/>
              </a:lnSpc>
            </a:pPr>
            <a:endParaRPr lang="en-US" sz="4774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5795" y="274706"/>
            <a:ext cx="14061805" cy="1357272"/>
            <a:chOff x="0" y="0"/>
            <a:chExt cx="3703521" cy="357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3520" cy="357471"/>
            </a:xfrm>
            <a:custGeom>
              <a:avLst/>
              <a:gdLst/>
              <a:ahLst/>
              <a:cxnLst/>
              <a:rect l="l" t="t" r="r" b="b"/>
              <a:pathLst>
                <a:path w="3703520" h="357471">
                  <a:moveTo>
                    <a:pt x="16517" y="0"/>
                  </a:moveTo>
                  <a:lnTo>
                    <a:pt x="3687004" y="0"/>
                  </a:lnTo>
                  <a:cubicBezTo>
                    <a:pt x="3696126" y="0"/>
                    <a:pt x="3703520" y="7395"/>
                    <a:pt x="3703520" y="16517"/>
                  </a:cubicBezTo>
                  <a:lnTo>
                    <a:pt x="3703520" y="340954"/>
                  </a:lnTo>
                  <a:cubicBezTo>
                    <a:pt x="3703520" y="350076"/>
                    <a:pt x="3696126" y="357471"/>
                    <a:pt x="3687004" y="357471"/>
                  </a:cubicBezTo>
                  <a:lnTo>
                    <a:pt x="16517" y="357471"/>
                  </a:lnTo>
                  <a:cubicBezTo>
                    <a:pt x="7395" y="357471"/>
                    <a:pt x="0" y="350076"/>
                    <a:pt x="0" y="340954"/>
                  </a:cubicBezTo>
                  <a:lnTo>
                    <a:pt x="0" y="16517"/>
                  </a:lnTo>
                  <a:cubicBezTo>
                    <a:pt x="0" y="7395"/>
                    <a:pt x="7395" y="0"/>
                    <a:pt x="16517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703521" cy="405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231" y="455088"/>
            <a:ext cx="12504500" cy="8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Dashboard of Excel for High Cloud Airlines</a:t>
            </a:r>
          </a:p>
        </p:txBody>
      </p:sp>
      <p:sp>
        <p:nvSpPr>
          <p:cNvPr id="9" name="Freeform 9"/>
          <p:cNvSpPr/>
          <p:nvPr/>
        </p:nvSpPr>
        <p:spPr>
          <a:xfrm>
            <a:off x="3653994" y="4317220"/>
            <a:ext cx="14415731" cy="5716947"/>
          </a:xfrm>
          <a:custGeom>
            <a:avLst/>
            <a:gdLst/>
            <a:ahLst/>
            <a:cxnLst/>
            <a:rect l="l" t="t" r="r" b="b"/>
            <a:pathLst>
              <a:path w="14415731" h="5716947">
                <a:moveTo>
                  <a:pt x="0" y="0"/>
                </a:moveTo>
                <a:lnTo>
                  <a:pt x="14415731" y="0"/>
                </a:lnTo>
                <a:lnTo>
                  <a:pt x="14415731" y="5716948"/>
                </a:lnTo>
                <a:lnTo>
                  <a:pt x="0" y="571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6" r="-12024" b="-181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9280" y="2418764"/>
            <a:ext cx="17120020" cy="244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</a:pPr>
            <a:endParaRPr/>
          </a:p>
          <a:p>
            <a:pPr marL="594389" lvl="1" indent="-297195" algn="l">
              <a:lnSpc>
                <a:spcPts val="3854"/>
              </a:lnSpc>
              <a:buFont typeface="Arial"/>
              <a:buChar char="•"/>
            </a:pPr>
            <a:r>
              <a:rPr lang="en-US" sz="275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Pivot Tables &amp; Charts</a:t>
            </a:r>
            <a:r>
              <a:rPr lang="en-US" sz="2753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Helps summarize and analyze large airline datasets efficiently.</a:t>
            </a:r>
          </a:p>
          <a:p>
            <a:pPr marL="594389" lvl="1" indent="-297195" algn="l">
              <a:lnSpc>
                <a:spcPts val="3854"/>
              </a:lnSpc>
              <a:buFont typeface="Arial"/>
              <a:buChar char="•"/>
            </a:pPr>
            <a:r>
              <a:rPr lang="en-US" sz="275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Formula-Based Calculations:</a:t>
            </a:r>
            <a:r>
              <a:rPr lang="en-US" sz="2753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Enables custom calculations for performance metrics, revenue tracking, and cost analysis.</a:t>
            </a:r>
          </a:p>
          <a:p>
            <a:pPr algn="l">
              <a:lnSpc>
                <a:spcPts val="2371"/>
              </a:lnSpc>
            </a:pPr>
            <a:endParaRPr lang="en-US" sz="2753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371"/>
              </a:lnSpc>
            </a:pPr>
            <a:endParaRPr lang="en-US" sz="2753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2098" y="1744105"/>
            <a:ext cx="13917319" cy="99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866">
                <a:solidFill>
                  <a:srgbClr val="5E17EB"/>
                </a:solidFill>
                <a:latin typeface="Roboto Slab"/>
                <a:ea typeface="Roboto Slab"/>
                <a:cs typeface="Roboto Slab"/>
                <a:sym typeface="Roboto Slab"/>
              </a:rPr>
              <a:t>Excel remains a fundamental tool for aviation analytics with its versatile data processing and visualization features: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443952"/>
            <a:ext cx="3811590" cy="55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endParaRPr/>
          </a:p>
          <a:p>
            <a:pPr marL="508962" lvl="1" indent="-254481" algn="l">
              <a:lnSpc>
                <a:spcPts val="3300"/>
              </a:lnSpc>
              <a:buFont typeface="Arial"/>
              <a:buChar char="•"/>
            </a:pPr>
            <a:r>
              <a:rPr lang="en-US" sz="235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Modeling with Power Query</a:t>
            </a:r>
            <a:r>
              <a:rPr lang="en-US" sz="2357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Facilitates data transformation and automation for airline reports.</a:t>
            </a:r>
          </a:p>
          <a:p>
            <a:pPr marL="527227" lvl="1" indent="-263614" algn="l">
              <a:lnSpc>
                <a:spcPts val="3418"/>
              </a:lnSpc>
              <a:buFont typeface="Arial"/>
              <a:buChar char="•"/>
            </a:pPr>
            <a:r>
              <a:rPr lang="en-US" sz="2441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Conditional Formatting</a:t>
            </a:r>
            <a:r>
              <a:rPr lang="en-US" sz="2441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Highlights key trends and anomalies in aviation data.</a:t>
            </a:r>
          </a:p>
          <a:p>
            <a:pPr algn="l">
              <a:lnSpc>
                <a:spcPts val="2361"/>
              </a:lnSpc>
            </a:pPr>
            <a:endParaRPr lang="en-US" sz="2441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361"/>
              </a:lnSpc>
            </a:pPr>
            <a:endParaRPr lang="en-US" sz="2441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710" y="122824"/>
            <a:ext cx="14846502" cy="1223051"/>
            <a:chOff x="0" y="0"/>
            <a:chExt cx="3910190" cy="322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0190" cy="322120"/>
            </a:xfrm>
            <a:custGeom>
              <a:avLst/>
              <a:gdLst/>
              <a:ahLst/>
              <a:cxnLst/>
              <a:rect l="l" t="t" r="r" b="b"/>
              <a:pathLst>
                <a:path w="3910190" h="322120">
                  <a:moveTo>
                    <a:pt x="15644" y="0"/>
                  </a:moveTo>
                  <a:lnTo>
                    <a:pt x="3894546" y="0"/>
                  </a:lnTo>
                  <a:cubicBezTo>
                    <a:pt x="3903186" y="0"/>
                    <a:pt x="3910190" y="7004"/>
                    <a:pt x="3910190" y="15644"/>
                  </a:cubicBezTo>
                  <a:lnTo>
                    <a:pt x="3910190" y="306476"/>
                  </a:lnTo>
                  <a:cubicBezTo>
                    <a:pt x="3910190" y="310625"/>
                    <a:pt x="3908542" y="314605"/>
                    <a:pt x="3905608" y="317538"/>
                  </a:cubicBezTo>
                  <a:cubicBezTo>
                    <a:pt x="3902674" y="320472"/>
                    <a:pt x="3898695" y="322120"/>
                    <a:pt x="3894546" y="322120"/>
                  </a:cubicBezTo>
                  <a:lnTo>
                    <a:pt x="15644" y="322120"/>
                  </a:lnTo>
                  <a:cubicBezTo>
                    <a:pt x="7004" y="322120"/>
                    <a:pt x="0" y="315116"/>
                    <a:pt x="0" y="306476"/>
                  </a:cubicBezTo>
                  <a:lnTo>
                    <a:pt x="0" y="15644"/>
                  </a:lnTo>
                  <a:cubicBezTo>
                    <a:pt x="0" y="7004"/>
                    <a:pt x="7004" y="0"/>
                    <a:pt x="15644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10190" cy="36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53143" y="4060024"/>
            <a:ext cx="11805351" cy="6226976"/>
          </a:xfrm>
          <a:custGeom>
            <a:avLst/>
            <a:gdLst/>
            <a:ahLst/>
            <a:cxnLst/>
            <a:rect l="l" t="t" r="r" b="b"/>
            <a:pathLst>
              <a:path w="11805351" h="6226976">
                <a:moveTo>
                  <a:pt x="0" y="0"/>
                </a:moveTo>
                <a:lnTo>
                  <a:pt x="11805350" y="0"/>
                </a:lnTo>
                <a:lnTo>
                  <a:pt x="11805350" y="6226976"/>
                </a:lnTo>
                <a:lnTo>
                  <a:pt x="0" y="6226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557" b="-355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4463" y="2585130"/>
            <a:ext cx="16864837" cy="18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98" lvl="1" indent="-292549" algn="l">
              <a:lnSpc>
                <a:spcPts val="3794"/>
              </a:lnSpc>
              <a:buFont typeface="Arial"/>
              <a:buChar char="•"/>
            </a:pPr>
            <a:r>
              <a:rPr lang="en-US" sz="2710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Interactive Dashboards</a:t>
            </a:r>
            <a:r>
              <a:rPr lang="en-US" sz="271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Users can drill down into specific data points, apply filters, and gain detailed insights.</a:t>
            </a:r>
          </a:p>
          <a:p>
            <a:pPr marL="585098" lvl="1" indent="-292549" algn="l">
              <a:lnSpc>
                <a:spcPts val="3794"/>
              </a:lnSpc>
              <a:buFont typeface="Arial"/>
              <a:buChar char="•"/>
            </a:pPr>
            <a:r>
              <a:rPr lang="en-US" sz="2710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Analytics</a:t>
            </a:r>
            <a:r>
              <a:rPr lang="en-US" sz="271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Ability to connect to live data sources and monitor key metrics in real-time.</a:t>
            </a:r>
          </a:p>
          <a:p>
            <a:pPr algn="l">
              <a:lnSpc>
                <a:spcPts val="3654"/>
              </a:lnSpc>
            </a:pPr>
            <a:endParaRPr lang="en-US" sz="2710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6223" y="286453"/>
            <a:ext cx="12504500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Dashboard Of Power BI for High Cloud Airlines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345" y="1445618"/>
            <a:ext cx="12995135" cy="102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4"/>
              </a:lnSpc>
            </a:pPr>
            <a:r>
              <a:rPr lang="en-US" sz="2939" b="1">
                <a:solidFill>
                  <a:srgbClr val="5E17E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Power BI provides advanced Business Intelligence Solutions that enable High Cloud Airlines to make data-driven decisions.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710" y="4081139"/>
            <a:ext cx="5979432" cy="610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endParaRPr/>
          </a:p>
          <a:p>
            <a:pPr marL="655129" lvl="1" indent="-327565" algn="l">
              <a:lnSpc>
                <a:spcPts val="4248"/>
              </a:lnSpc>
              <a:buFont typeface="Arial"/>
              <a:buChar char="•"/>
            </a:pPr>
            <a:r>
              <a:rPr lang="en-US" sz="3034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Customizable Visuals</a:t>
            </a:r>
            <a:r>
              <a:rPr lang="en-US" sz="303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Provides bar charts, pie charts, maps, and other visualizations to present data effectively.</a:t>
            </a:r>
          </a:p>
          <a:p>
            <a:pPr marL="655129" lvl="1" indent="-327565" algn="l">
              <a:lnSpc>
                <a:spcPts val="4248"/>
              </a:lnSpc>
              <a:buFont typeface="Arial"/>
              <a:buChar char="•"/>
            </a:pPr>
            <a:r>
              <a:rPr lang="en-US" sz="3034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Security &amp; Data Governance</a:t>
            </a:r>
            <a:r>
              <a:rPr lang="en-US" sz="303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Provides role-based access control, ensuring secure data management for aviation insights.</a:t>
            </a:r>
          </a:p>
          <a:p>
            <a:pPr algn="l">
              <a:lnSpc>
                <a:spcPts val="3125"/>
              </a:lnSpc>
            </a:pPr>
            <a:endParaRPr lang="en-US" sz="3034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30696">
            <a:off x="16459943" y="4891783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8283" y="176602"/>
            <a:ext cx="8535717" cy="3942261"/>
          </a:xfrm>
          <a:custGeom>
            <a:avLst/>
            <a:gdLst/>
            <a:ahLst/>
            <a:cxnLst/>
            <a:rect l="l" t="t" r="r" b="b"/>
            <a:pathLst>
              <a:path w="8535717" h="3942261">
                <a:moveTo>
                  <a:pt x="0" y="0"/>
                </a:moveTo>
                <a:lnTo>
                  <a:pt x="8535717" y="0"/>
                </a:lnTo>
                <a:lnTo>
                  <a:pt x="8535717" y="3942261"/>
                </a:lnTo>
                <a:lnTo>
                  <a:pt x="0" y="39422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281" r="-5749" b="-302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1694" y="4369507"/>
            <a:ext cx="8673634" cy="5917493"/>
          </a:xfrm>
          <a:custGeom>
            <a:avLst/>
            <a:gdLst/>
            <a:ahLst/>
            <a:cxnLst/>
            <a:rect l="l" t="t" r="r" b="b"/>
            <a:pathLst>
              <a:path w="8673634" h="5917493">
                <a:moveTo>
                  <a:pt x="0" y="0"/>
                </a:moveTo>
                <a:lnTo>
                  <a:pt x="8673634" y="0"/>
                </a:lnTo>
                <a:lnTo>
                  <a:pt x="8673634" y="5917493"/>
                </a:lnTo>
                <a:lnTo>
                  <a:pt x="0" y="5917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61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65232" y="4510858"/>
            <a:ext cx="4592039" cy="5368008"/>
          </a:xfrm>
          <a:custGeom>
            <a:avLst/>
            <a:gdLst/>
            <a:ahLst/>
            <a:cxnLst/>
            <a:rect l="l" t="t" r="r" b="b"/>
            <a:pathLst>
              <a:path w="4592039" h="5368008">
                <a:moveTo>
                  <a:pt x="0" y="0"/>
                </a:moveTo>
                <a:lnTo>
                  <a:pt x="4592038" y="0"/>
                </a:lnTo>
                <a:lnTo>
                  <a:pt x="4592038" y="5368008"/>
                </a:lnTo>
                <a:lnTo>
                  <a:pt x="0" y="5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47780" y="695670"/>
            <a:ext cx="8229899" cy="297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11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We can use the filter to provide a search capability to find the flights between Source Country, Source State, Source City to Destination Country , Destination State, Destination City</a:t>
            </a:r>
          </a:p>
          <a:p>
            <a:pPr algn="ctr">
              <a:lnSpc>
                <a:spcPts val="2536"/>
              </a:lnSpc>
              <a:spcBef>
                <a:spcPct val="0"/>
              </a:spcBef>
            </a:pPr>
            <a:endParaRPr lang="en-US" sz="3011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710" y="122824"/>
            <a:ext cx="15023739" cy="1388794"/>
            <a:chOff x="0" y="0"/>
            <a:chExt cx="3956869" cy="365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6869" cy="365773"/>
            </a:xfrm>
            <a:custGeom>
              <a:avLst/>
              <a:gdLst/>
              <a:ahLst/>
              <a:cxnLst/>
              <a:rect l="l" t="t" r="r" b="b"/>
              <a:pathLst>
                <a:path w="3956869" h="365773">
                  <a:moveTo>
                    <a:pt x="15459" y="0"/>
                  </a:moveTo>
                  <a:lnTo>
                    <a:pt x="3941410" y="0"/>
                  </a:lnTo>
                  <a:cubicBezTo>
                    <a:pt x="3949948" y="0"/>
                    <a:pt x="3956869" y="6921"/>
                    <a:pt x="3956869" y="15459"/>
                  </a:cubicBezTo>
                  <a:lnTo>
                    <a:pt x="3956869" y="350314"/>
                  </a:lnTo>
                  <a:cubicBezTo>
                    <a:pt x="3956869" y="358851"/>
                    <a:pt x="3949948" y="365773"/>
                    <a:pt x="3941410" y="365773"/>
                  </a:cubicBezTo>
                  <a:lnTo>
                    <a:pt x="15459" y="365773"/>
                  </a:lnTo>
                  <a:cubicBezTo>
                    <a:pt x="6921" y="365773"/>
                    <a:pt x="0" y="358851"/>
                    <a:pt x="0" y="350314"/>
                  </a:cubicBezTo>
                  <a:lnTo>
                    <a:pt x="0" y="15459"/>
                  </a:lnTo>
                  <a:cubicBezTo>
                    <a:pt x="0" y="6921"/>
                    <a:pt x="6921" y="0"/>
                    <a:pt x="15459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56869" cy="413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36223" y="286453"/>
            <a:ext cx="12504500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Dashboard of Tableau for High Cloud Airlines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4463" y="2575605"/>
            <a:ext cx="16702411" cy="90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082" lvl="1" indent="-279041" algn="l">
              <a:lnSpc>
                <a:spcPts val="3618"/>
              </a:lnSpc>
              <a:buFont typeface="Arial"/>
              <a:buChar char="•"/>
            </a:pPr>
            <a:r>
              <a:rPr lang="en-US" sz="2584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Drag-and-Drop Visualization: </a:t>
            </a:r>
            <a:r>
              <a:rPr lang="en-US" sz="2584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Allows users to create interactive dashboards without coding expertise.</a:t>
            </a:r>
          </a:p>
          <a:p>
            <a:pPr marL="558082" lvl="1" indent="-279041" algn="l">
              <a:lnSpc>
                <a:spcPts val="3618"/>
              </a:lnSpc>
              <a:buFont typeface="Arial"/>
              <a:buChar char="•"/>
            </a:pPr>
            <a:r>
              <a:rPr lang="en-US" sz="2584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Advanced Analytics: </a:t>
            </a:r>
            <a:r>
              <a:rPr lang="en-US" sz="2584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Supports trend analysis, forecasting, and complex calculations for deep insights</a:t>
            </a:r>
            <a:r>
              <a:rPr lang="en-US" sz="2584" b="1">
                <a:solidFill>
                  <a:srgbClr val="29256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986" y="1528489"/>
            <a:ext cx="12995135" cy="1020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4"/>
              </a:lnSpc>
            </a:pPr>
            <a:r>
              <a:rPr lang="en-US" sz="2939" b="1">
                <a:solidFill>
                  <a:srgbClr val="5E17E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Tableau offers powerful data visualization capabilities specifically suited for aviation analytics.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710" y="4003816"/>
            <a:ext cx="5194929" cy="577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endParaRPr/>
          </a:p>
          <a:p>
            <a:pPr marL="655429" lvl="1" indent="-327714" algn="l">
              <a:lnSpc>
                <a:spcPts val="4250"/>
              </a:lnSpc>
              <a:buFont typeface="Arial"/>
              <a:buChar char="•"/>
            </a:pPr>
            <a:r>
              <a:rPr lang="en-US" sz="3035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Data Connection</a:t>
            </a:r>
            <a:r>
              <a:rPr lang="en-US" sz="303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Connects to multiple live data sources, ensuring up-to-date reporting.</a:t>
            </a:r>
          </a:p>
          <a:p>
            <a:pPr marL="655429" lvl="1" indent="-327714" algn="l">
              <a:lnSpc>
                <a:spcPts val="4250"/>
              </a:lnSpc>
              <a:buFont typeface="Arial"/>
              <a:buChar char="•"/>
            </a:pPr>
            <a:r>
              <a:rPr lang="en-US" sz="3035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Cross-Platform Compatibility</a:t>
            </a:r>
            <a:r>
              <a:rPr lang="en-US" sz="303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Works on desktop, web, and mobile for flexible access to reports.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519651" y="4113785"/>
            <a:ext cx="12768349" cy="6173215"/>
          </a:xfrm>
          <a:custGeom>
            <a:avLst/>
            <a:gdLst/>
            <a:ahLst/>
            <a:cxnLst/>
            <a:rect l="l" t="t" r="r" b="b"/>
            <a:pathLst>
              <a:path w="12768349" h="6173215">
                <a:moveTo>
                  <a:pt x="0" y="0"/>
                </a:moveTo>
                <a:lnTo>
                  <a:pt x="12768349" y="0"/>
                </a:lnTo>
                <a:lnTo>
                  <a:pt x="12768349" y="6173215"/>
                </a:lnTo>
                <a:lnTo>
                  <a:pt x="0" y="6173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42" b="-2742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7227" y="2796965"/>
            <a:ext cx="11207356" cy="6980499"/>
          </a:xfrm>
          <a:custGeom>
            <a:avLst/>
            <a:gdLst/>
            <a:ahLst/>
            <a:cxnLst/>
            <a:rect l="l" t="t" r="r" b="b"/>
            <a:pathLst>
              <a:path w="11207356" h="6980499">
                <a:moveTo>
                  <a:pt x="0" y="0"/>
                </a:moveTo>
                <a:lnTo>
                  <a:pt x="11207356" y="0"/>
                </a:lnTo>
                <a:lnTo>
                  <a:pt x="11207356" y="6980499"/>
                </a:lnTo>
                <a:lnTo>
                  <a:pt x="0" y="6980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80" b="-23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32410" y="6167544"/>
            <a:ext cx="4210278" cy="4119456"/>
          </a:xfrm>
          <a:custGeom>
            <a:avLst/>
            <a:gdLst/>
            <a:ahLst/>
            <a:cxnLst/>
            <a:rect l="l" t="t" r="r" b="b"/>
            <a:pathLst>
              <a:path w="4210278" h="4119456">
                <a:moveTo>
                  <a:pt x="0" y="0"/>
                </a:moveTo>
                <a:lnTo>
                  <a:pt x="4210278" y="0"/>
                </a:lnTo>
                <a:lnTo>
                  <a:pt x="4210278" y="4119456"/>
                </a:lnTo>
                <a:lnTo>
                  <a:pt x="0" y="4119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10830" y="1577485"/>
            <a:ext cx="2313396" cy="3566015"/>
          </a:xfrm>
          <a:custGeom>
            <a:avLst/>
            <a:gdLst/>
            <a:ahLst/>
            <a:cxnLst/>
            <a:rect l="l" t="t" r="r" b="b"/>
            <a:pathLst>
              <a:path w="2313396" h="3566015">
                <a:moveTo>
                  <a:pt x="0" y="0"/>
                </a:moveTo>
                <a:lnTo>
                  <a:pt x="2313395" y="0"/>
                </a:lnTo>
                <a:lnTo>
                  <a:pt x="2313395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24583" y="1445360"/>
            <a:ext cx="3986247" cy="1613944"/>
          </a:xfrm>
          <a:custGeom>
            <a:avLst/>
            <a:gdLst/>
            <a:ahLst/>
            <a:cxnLst/>
            <a:rect l="l" t="t" r="r" b="b"/>
            <a:pathLst>
              <a:path w="3986247" h="1613944">
                <a:moveTo>
                  <a:pt x="0" y="0"/>
                </a:moveTo>
                <a:lnTo>
                  <a:pt x="3986247" y="0"/>
                </a:lnTo>
                <a:lnTo>
                  <a:pt x="3986247" y="1613943"/>
                </a:lnTo>
                <a:lnTo>
                  <a:pt x="0" y="16139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241" y="308468"/>
            <a:ext cx="5619664" cy="275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070" lvl="1" indent="-284535" algn="l">
              <a:lnSpc>
                <a:spcPts val="3690"/>
              </a:lnSpc>
              <a:buFont typeface="Arial"/>
              <a:buChar char="•"/>
            </a:pPr>
            <a:r>
              <a:rPr lang="en-US" sz="2635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Geospatial Mapping</a:t>
            </a:r>
            <a:r>
              <a:rPr lang="en-US" sz="263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</a:t>
            </a:r>
            <a:r>
              <a:rPr lang="en-US" sz="2635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Built-in maps help analyze flight routes, airport locations, and passenger distribution effectively.</a:t>
            </a:r>
          </a:p>
          <a:p>
            <a:pPr algn="l">
              <a:lnSpc>
                <a:spcPts val="3690"/>
              </a:lnSpc>
            </a:pPr>
            <a:endParaRPr lang="en-US" sz="2635" b="1">
              <a:solidFill>
                <a:srgbClr val="363636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20699" y="64509"/>
            <a:ext cx="10434480" cy="138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635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  <a:r>
              <a:rPr lang="en-US" sz="2635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We can use the filter to provide a search capability to find the flights between Source Country, Source State, Source City to Destination Country , Destination State, Destination City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771" y="122824"/>
            <a:ext cx="14602678" cy="1316451"/>
            <a:chOff x="0" y="0"/>
            <a:chExt cx="3845973" cy="346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5973" cy="346720"/>
            </a:xfrm>
            <a:custGeom>
              <a:avLst/>
              <a:gdLst/>
              <a:ahLst/>
              <a:cxnLst/>
              <a:rect l="l" t="t" r="r" b="b"/>
              <a:pathLst>
                <a:path w="3845973" h="346720">
                  <a:moveTo>
                    <a:pt x="15905" y="0"/>
                  </a:moveTo>
                  <a:lnTo>
                    <a:pt x="3830067" y="0"/>
                  </a:lnTo>
                  <a:cubicBezTo>
                    <a:pt x="3838852" y="0"/>
                    <a:pt x="3845973" y="7121"/>
                    <a:pt x="3845973" y="15905"/>
                  </a:cubicBezTo>
                  <a:lnTo>
                    <a:pt x="3845973" y="330814"/>
                  </a:lnTo>
                  <a:cubicBezTo>
                    <a:pt x="3845973" y="335033"/>
                    <a:pt x="3844297" y="339078"/>
                    <a:pt x="3841314" y="342061"/>
                  </a:cubicBezTo>
                  <a:cubicBezTo>
                    <a:pt x="3838331" y="345044"/>
                    <a:pt x="3834286" y="346720"/>
                    <a:pt x="3830067" y="346720"/>
                  </a:cubicBezTo>
                  <a:lnTo>
                    <a:pt x="15905" y="346720"/>
                  </a:lnTo>
                  <a:cubicBezTo>
                    <a:pt x="11687" y="346720"/>
                    <a:pt x="7641" y="345044"/>
                    <a:pt x="4659" y="342061"/>
                  </a:cubicBezTo>
                  <a:cubicBezTo>
                    <a:pt x="1676" y="339078"/>
                    <a:pt x="0" y="335033"/>
                    <a:pt x="0" y="330814"/>
                  </a:cubicBezTo>
                  <a:lnTo>
                    <a:pt x="0" y="15905"/>
                  </a:lnTo>
                  <a:cubicBezTo>
                    <a:pt x="0" y="7121"/>
                    <a:pt x="7121" y="0"/>
                    <a:pt x="15905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45973" cy="394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20153" y="276928"/>
            <a:ext cx="5929926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SQL in Aviation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4463" y="2729900"/>
            <a:ext cx="17098458" cy="238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endParaRPr/>
          </a:p>
          <a:p>
            <a:pPr marL="592905" lvl="1" indent="-296452" algn="l">
              <a:lnSpc>
                <a:spcPts val="3844"/>
              </a:lnSpc>
              <a:buFont typeface="Arial"/>
              <a:buChar char="•"/>
            </a:pPr>
            <a:r>
              <a:rPr lang="en-US" sz="2746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SQL facilitates effective data storage, retrieval, and analysis in aviation. </a:t>
            </a:r>
          </a:p>
          <a:p>
            <a:pPr marL="592905" lvl="1" indent="-296452" algn="l">
              <a:lnSpc>
                <a:spcPts val="3844"/>
              </a:lnSpc>
              <a:buFont typeface="Arial"/>
              <a:buChar char="•"/>
            </a:pPr>
            <a:r>
              <a:rPr lang="en-US" sz="2746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It allows airlines to maintain large datasets accurately, crucial for operations like flight scheduling, customer relationship management, and compliance .</a:t>
            </a:r>
          </a:p>
          <a:p>
            <a:pPr algn="l">
              <a:lnSpc>
                <a:spcPts val="3704"/>
              </a:lnSpc>
            </a:pPr>
            <a:endParaRPr lang="en-US" sz="2746" b="1">
              <a:solidFill>
                <a:srgbClr val="363636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996" y="1955028"/>
            <a:ext cx="1250450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1">
                <a:solidFill>
                  <a:srgbClr val="CB6CE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Role of SQL in Data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4463" y="6217090"/>
            <a:ext cx="17098458" cy="232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endParaRPr/>
          </a:p>
          <a:p>
            <a:pPr marL="571315" lvl="1" indent="-285658" algn="l">
              <a:lnSpc>
                <a:spcPts val="3704"/>
              </a:lnSpc>
              <a:buFont typeface="Arial"/>
              <a:buChar char="•"/>
            </a:pPr>
            <a:r>
              <a:rPr lang="en-US" sz="2646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 Cloud Airlines benefits from SQL through improved decision-making, faster data processing, and enhanced reporting capabilities. </a:t>
            </a:r>
          </a:p>
          <a:p>
            <a:pPr marL="571315" lvl="1" indent="-285658" algn="l">
              <a:lnSpc>
                <a:spcPts val="3704"/>
              </a:lnSpc>
              <a:buFont typeface="Arial"/>
              <a:buChar char="•"/>
            </a:pPr>
            <a:r>
              <a:rPr lang="en-US" sz="2646" b="1">
                <a:solidFill>
                  <a:srgbClr val="36363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SQL integration enables real-time insights into operational metrics and customer data, driving efficiency.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771" y="5280310"/>
            <a:ext cx="1250450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Advantages of SQL for High Cloud Airlines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2657" y="1471887"/>
            <a:ext cx="10781377" cy="81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0"/>
              </a:lnSpc>
            </a:pPr>
            <a:r>
              <a:rPr lang="en-US" sz="391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Load Factor Analysis: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Yearly, Quarterly, Monthly Basis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Carrier Name Basis</a:t>
            </a:r>
          </a:p>
          <a:p>
            <a:pPr algn="l">
              <a:lnSpc>
                <a:spcPts val="5480"/>
              </a:lnSpc>
            </a:pPr>
            <a:r>
              <a:rPr lang="en-US" sz="391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Passenger Preferences: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Top 10 Carrier Names by preference</a:t>
            </a:r>
          </a:p>
          <a:p>
            <a:pPr algn="l">
              <a:lnSpc>
                <a:spcPts val="5480"/>
              </a:lnSpc>
            </a:pPr>
            <a:r>
              <a:rPr lang="en-US" sz="391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Flight Route Optimization: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Top Routes by Flight Count</a:t>
            </a:r>
          </a:p>
          <a:p>
            <a:pPr algn="l">
              <a:lnSpc>
                <a:spcPts val="5480"/>
              </a:lnSpc>
            </a:pPr>
            <a:r>
              <a:rPr lang="en-US" sz="391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Weekend vs. Weekday Analysis: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Load Factor Distribution</a:t>
            </a:r>
          </a:p>
          <a:p>
            <a:pPr algn="l">
              <a:lnSpc>
                <a:spcPts val="5480"/>
              </a:lnSpc>
            </a:pPr>
            <a:r>
              <a:rPr lang="en-US" sz="391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Distance Group Analysis:</a:t>
            </a:r>
          </a:p>
          <a:p>
            <a:pPr marL="845153" lvl="1" indent="-422576" algn="l">
              <a:lnSpc>
                <a:spcPts val="5480"/>
              </a:lnSpc>
              <a:buFont typeface="Arial"/>
              <a:buChar char="•"/>
            </a:pPr>
            <a:r>
              <a:rPr lang="en-US" sz="391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Number of Flights by Distance</a:t>
            </a:r>
          </a:p>
          <a:p>
            <a:pPr algn="l">
              <a:lnSpc>
                <a:spcPts val="4074"/>
              </a:lnSpc>
            </a:pPr>
            <a:endParaRPr lang="en-US" sz="3914">
              <a:solidFill>
                <a:srgbClr val="5B7AB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" name="Freeform 3"/>
          <p:cNvSpPr/>
          <p:nvPr/>
        </p:nvSpPr>
        <p:spPr>
          <a:xfrm rot="715246"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75026">
            <a:off x="16376299" y="789168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137132"/>
            <a:ext cx="6560107" cy="5034103"/>
          </a:xfrm>
          <a:custGeom>
            <a:avLst/>
            <a:gdLst/>
            <a:ahLst/>
            <a:cxnLst/>
            <a:rect l="l" t="t" r="r" b="b"/>
            <a:pathLst>
              <a:path w="6560107" h="5034103">
                <a:moveTo>
                  <a:pt x="0" y="0"/>
                </a:moveTo>
                <a:lnTo>
                  <a:pt x="6560107" y="0"/>
                </a:lnTo>
                <a:lnTo>
                  <a:pt x="6560107" y="5034103"/>
                </a:lnTo>
                <a:lnTo>
                  <a:pt x="0" y="5034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621" r="-971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58816" y="297740"/>
            <a:ext cx="13035219" cy="89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Key Performance Indicators (KPIs)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90134" y="4417634"/>
            <a:ext cx="6199188" cy="44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Peak load factors were identified in Q3 (56%) and specifically in July (57%).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Weekday load factors (71%) are significantly higher than weekend load factors (29%).</a:t>
            </a:r>
          </a:p>
          <a:p>
            <a:pPr algn="l">
              <a:lnSpc>
                <a:spcPts val="4479"/>
              </a:lnSpc>
            </a:pPr>
            <a:endParaRPr lang="en-US" sz="3199" b="1">
              <a:solidFill>
                <a:srgbClr val="5B7ABE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Freeform 3"/>
          <p:cNvSpPr/>
          <p:nvPr/>
        </p:nvSpPr>
        <p:spPr>
          <a:xfrm rot="715246"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0895" y="4474784"/>
            <a:ext cx="11080506" cy="4119687"/>
          </a:xfrm>
          <a:custGeom>
            <a:avLst/>
            <a:gdLst/>
            <a:ahLst/>
            <a:cxnLst/>
            <a:rect l="l" t="t" r="r" b="b"/>
            <a:pathLst>
              <a:path w="11080506" h="4119687">
                <a:moveTo>
                  <a:pt x="0" y="0"/>
                </a:moveTo>
                <a:lnTo>
                  <a:pt x="11080506" y="0"/>
                </a:lnTo>
                <a:lnTo>
                  <a:pt x="11080506" y="4119687"/>
                </a:lnTo>
                <a:lnTo>
                  <a:pt x="0" y="4119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87" r="-4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585" y="3118082"/>
            <a:ext cx="8556415" cy="55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499" b="1">
                <a:solidFill>
                  <a:srgbClr val="318C59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Load Factor Trends- Key Findings: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895" y="1577378"/>
            <a:ext cx="17957105" cy="63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3"/>
              </a:lnSpc>
            </a:pPr>
            <a:r>
              <a:rPr lang="en-US" sz="3773" b="1">
                <a:solidFill>
                  <a:srgbClr val="292562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Objective</a:t>
            </a:r>
            <a:r>
              <a:rPr lang="en-US" sz="3773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: Optimize High Cloud Airlines' operations through data analysis.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98331" y="139311"/>
            <a:ext cx="8950275" cy="15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1"/>
              </a:lnSpc>
            </a:pPr>
            <a:r>
              <a:rPr lang="en-US" sz="48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Market Analysis &amp; Insights</a:t>
            </a:r>
          </a:p>
          <a:p>
            <a:pPr algn="l">
              <a:lnSpc>
                <a:spcPts val="5971"/>
              </a:lnSpc>
            </a:pPr>
            <a:endParaRPr lang="en-US" sz="4800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6937" y="3079982"/>
            <a:ext cx="6464084" cy="503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Delta Air Lines Inc. and Southwest Airlines Co. have the highest load factors at 26%.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Southwest Airlines transported the most passengers (34M) compared to Delta Air Lines (29M).</a:t>
            </a:r>
          </a:p>
          <a:p>
            <a:pPr algn="l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Freeform 3"/>
          <p:cNvSpPr/>
          <p:nvPr/>
        </p:nvSpPr>
        <p:spPr>
          <a:xfrm rot="715246"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4709719" y="7255070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2"/>
                </a:lnTo>
                <a:lnTo>
                  <a:pt x="0" y="669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75026">
            <a:off x="15841564" y="708670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865036"/>
            <a:ext cx="11247984" cy="7279069"/>
          </a:xfrm>
          <a:custGeom>
            <a:avLst/>
            <a:gdLst/>
            <a:ahLst/>
            <a:cxnLst/>
            <a:rect l="l" t="t" r="r" b="b"/>
            <a:pathLst>
              <a:path w="11247984" h="7279069">
                <a:moveTo>
                  <a:pt x="0" y="0"/>
                </a:moveTo>
                <a:lnTo>
                  <a:pt x="11247984" y="0"/>
                </a:lnTo>
                <a:lnTo>
                  <a:pt x="11247984" y="7279069"/>
                </a:lnTo>
                <a:lnTo>
                  <a:pt x="0" y="7279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33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22231"/>
            <a:ext cx="7489507" cy="55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499" b="1">
                <a:solidFill>
                  <a:srgbClr val="318C59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Carrier Performance- Key Findings: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05808" y="1508194"/>
            <a:ext cx="6464084" cy="559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endParaRPr/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Popular routes include Chicago to Detroit, Washington to New York, and Atlanta to Charlotte.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Q2 and Q3 recorded the highest load factors, indicating seasonal demand spikes.</a:t>
            </a:r>
          </a:p>
          <a:p>
            <a:pPr algn="l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Freeform 3"/>
          <p:cNvSpPr/>
          <p:nvPr/>
        </p:nvSpPr>
        <p:spPr>
          <a:xfrm rot="715246"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4709719" y="7255070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2"/>
                </a:lnTo>
                <a:lnTo>
                  <a:pt x="0" y="669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75026">
            <a:off x="15841564" y="708670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754" y="3137132"/>
            <a:ext cx="10402807" cy="4447200"/>
          </a:xfrm>
          <a:custGeom>
            <a:avLst/>
            <a:gdLst/>
            <a:ahLst/>
            <a:cxnLst/>
            <a:rect l="l" t="t" r="r" b="b"/>
            <a:pathLst>
              <a:path w="10402807" h="4447200">
                <a:moveTo>
                  <a:pt x="0" y="0"/>
                </a:moveTo>
                <a:lnTo>
                  <a:pt x="10402807" y="0"/>
                </a:lnTo>
                <a:lnTo>
                  <a:pt x="10402807" y="4447200"/>
                </a:lnTo>
                <a:lnTo>
                  <a:pt x="0" y="4447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7961" y="476758"/>
            <a:ext cx="8740375" cy="55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3"/>
              </a:lnSpc>
            </a:pPr>
            <a:r>
              <a:rPr lang="en-US" sz="3499" b="1">
                <a:solidFill>
                  <a:srgbClr val="318C59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Route Performance key Findings: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1004"/>
            <a:ext cx="18288000" cy="10255996"/>
          </a:xfrm>
          <a:custGeom>
            <a:avLst/>
            <a:gdLst/>
            <a:ahLst/>
            <a:cxnLst/>
            <a:rect l="l" t="t" r="r" b="b"/>
            <a:pathLst>
              <a:path w="18288000" h="10255996">
                <a:moveTo>
                  <a:pt x="0" y="0"/>
                </a:moveTo>
                <a:lnTo>
                  <a:pt x="18288000" y="0"/>
                </a:lnTo>
                <a:lnTo>
                  <a:pt x="18288000" y="10255996"/>
                </a:lnTo>
                <a:lnTo>
                  <a:pt x="0" y="10255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</a:blip>
            <a:stretch>
              <a:fillRect l="-1310" t="-401" b="-125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1424" y="1300428"/>
            <a:ext cx="10435566" cy="90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6"/>
              </a:lnSpc>
              <a:spcBef>
                <a:spcPct val="0"/>
              </a:spcBef>
            </a:pPr>
            <a:r>
              <a:rPr lang="en-US" sz="5318" b="1">
                <a:solidFill>
                  <a:srgbClr val="5E17E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Importance of Data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1424" y="4184033"/>
            <a:ext cx="15617876" cy="364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4551" lvl="1" indent="-447276" algn="l">
              <a:lnSpc>
                <a:spcPts val="5800"/>
              </a:lnSpc>
              <a:buFont typeface="Arial"/>
              <a:buChar char="•"/>
            </a:pPr>
            <a:r>
              <a:rPr lang="en-US" sz="4143" b="1">
                <a:solidFill>
                  <a:srgbClr val="FF313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analytics enables airlines to identify trends, forecast demand, and streamline operations. </a:t>
            </a:r>
          </a:p>
          <a:p>
            <a:pPr marL="894551" lvl="1" indent="-447276" algn="l">
              <a:lnSpc>
                <a:spcPts val="5800"/>
              </a:lnSpc>
              <a:buFont typeface="Arial"/>
              <a:buChar char="•"/>
            </a:pPr>
            <a:r>
              <a:rPr lang="en-US" sz="4143" b="1">
                <a:solidFill>
                  <a:srgbClr val="FF313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By harnessing data, High Cloud Airlines enhances decision-making capabilities and improves operational efficiency, which is essential for maintaining competitive advantage.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60404" y="971550"/>
            <a:ext cx="8041810" cy="900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325" lvl="1" indent="-32466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Increase Capacity During Peak Periods:</a:t>
            </a:r>
          </a:p>
          <a:p>
            <a:pPr algn="l">
              <a:lnSpc>
                <a:spcPts val="3396"/>
              </a:lnSpc>
            </a:pPr>
            <a:r>
              <a:rPr lang="en-US" sz="2426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Allocate additional flights in Q3, especially in July, to maximize revenue.</a:t>
            </a:r>
          </a:p>
          <a:p>
            <a:pPr algn="l">
              <a:lnSpc>
                <a:spcPts val="3920"/>
              </a:lnSpc>
            </a:pPr>
            <a:endParaRPr lang="en-US" sz="2426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49323" lvl="1" indent="-32466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Expand High-Demand Routes:</a:t>
            </a:r>
          </a:p>
          <a:p>
            <a:pPr algn="l">
              <a:lnSpc>
                <a:spcPts val="3396"/>
              </a:lnSpc>
            </a:pPr>
            <a:r>
              <a:rPr lang="en-US" sz="2426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Focus on strengthening top-performing routes like Chicago to Detroit and Washington to New York.</a:t>
            </a:r>
          </a:p>
          <a:p>
            <a:pPr algn="l">
              <a:lnSpc>
                <a:spcPts val="3003"/>
              </a:lnSpc>
            </a:pPr>
            <a:endParaRPr lang="en-US" sz="2426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57857" lvl="1" indent="-328928" algn="l">
              <a:lnSpc>
                <a:spcPts val="4265"/>
              </a:lnSpc>
              <a:buFont typeface="Arial"/>
              <a:buChar char="•"/>
            </a:pPr>
            <a:r>
              <a:rPr lang="en-US" sz="304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Leverage Strategic Partnerships:</a:t>
            </a:r>
          </a:p>
          <a:p>
            <a:pPr algn="l">
              <a:lnSpc>
                <a:spcPts val="3396"/>
              </a:lnSpc>
            </a:pPr>
            <a:r>
              <a:rPr lang="en-US" sz="2426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Form alliances with top carriers to provide seamless connectivity and expand market reach.</a:t>
            </a:r>
          </a:p>
          <a:p>
            <a:pPr algn="l">
              <a:lnSpc>
                <a:spcPts val="3003"/>
              </a:lnSpc>
            </a:pPr>
            <a:endParaRPr lang="en-US" sz="2426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49323" lvl="1" indent="-32466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Promotional Campaigns:</a:t>
            </a:r>
          </a:p>
          <a:p>
            <a:pPr algn="l">
              <a:lnSpc>
                <a:spcPts val="3396"/>
              </a:lnSpc>
            </a:pPr>
            <a:r>
              <a:rPr lang="en-US" sz="2426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Offer promotions during off-peak periods to boost passenger numbers and optimize resource utilization.</a:t>
            </a:r>
          </a:p>
          <a:p>
            <a:pPr algn="l">
              <a:lnSpc>
                <a:spcPts val="3920"/>
              </a:lnSpc>
            </a:pPr>
            <a:endParaRPr lang="en-US" sz="2426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49323" lvl="1" indent="-32466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Optimize Weekend Operations:</a:t>
            </a:r>
          </a:p>
          <a:p>
            <a:pPr algn="l">
              <a:lnSpc>
                <a:spcPts val="3396"/>
              </a:lnSpc>
            </a:pPr>
            <a:r>
              <a:rPr lang="en-US" sz="2426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Introduce attractive weekend pricing and targeted marketing to balance the load factor more evenly.</a:t>
            </a:r>
          </a:p>
          <a:p>
            <a:pPr algn="l">
              <a:lnSpc>
                <a:spcPts val="3003"/>
              </a:lnSpc>
            </a:pPr>
            <a:endParaRPr lang="en-US" sz="2426" b="1">
              <a:solidFill>
                <a:srgbClr val="000000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Freeform 3"/>
          <p:cNvSpPr/>
          <p:nvPr/>
        </p:nvSpPr>
        <p:spPr>
          <a:xfrm rot="715246"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4709719" y="7255070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2"/>
                </a:lnTo>
                <a:lnTo>
                  <a:pt x="0" y="669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75026">
            <a:off x="17585512" y="523750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797" y="1028700"/>
            <a:ext cx="9258300" cy="9258300"/>
          </a:xfrm>
          <a:custGeom>
            <a:avLst/>
            <a:gdLst/>
            <a:ahLst/>
            <a:cxnLst/>
            <a:rect l="l" t="t" r="r" b="b"/>
            <a:pathLst>
              <a:path w="9258300" h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7961" y="179341"/>
            <a:ext cx="12824304" cy="68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399" b="1">
                <a:solidFill>
                  <a:srgbClr val="318C59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Recommended Route Optimization Strategies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2028" y="403588"/>
            <a:ext cx="13792515" cy="1277070"/>
            <a:chOff x="0" y="0"/>
            <a:chExt cx="3632597" cy="336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2597" cy="336348"/>
            </a:xfrm>
            <a:custGeom>
              <a:avLst/>
              <a:gdLst/>
              <a:ahLst/>
              <a:cxnLst/>
              <a:rect l="l" t="t" r="r" b="b"/>
              <a:pathLst>
                <a:path w="3632597" h="336348">
                  <a:moveTo>
                    <a:pt x="16839" y="0"/>
                  </a:moveTo>
                  <a:lnTo>
                    <a:pt x="3615758" y="0"/>
                  </a:lnTo>
                  <a:cubicBezTo>
                    <a:pt x="3620224" y="0"/>
                    <a:pt x="3624507" y="1774"/>
                    <a:pt x="3627665" y="4932"/>
                  </a:cubicBezTo>
                  <a:cubicBezTo>
                    <a:pt x="3630823" y="8090"/>
                    <a:pt x="3632597" y="12373"/>
                    <a:pt x="3632597" y="16839"/>
                  </a:cubicBezTo>
                  <a:lnTo>
                    <a:pt x="3632597" y="319508"/>
                  </a:lnTo>
                  <a:cubicBezTo>
                    <a:pt x="3632597" y="323974"/>
                    <a:pt x="3630823" y="328258"/>
                    <a:pt x="3627665" y="331416"/>
                  </a:cubicBezTo>
                  <a:cubicBezTo>
                    <a:pt x="3624507" y="334574"/>
                    <a:pt x="3620224" y="336348"/>
                    <a:pt x="3615758" y="336348"/>
                  </a:cubicBezTo>
                  <a:lnTo>
                    <a:pt x="16839" y="336348"/>
                  </a:lnTo>
                  <a:cubicBezTo>
                    <a:pt x="7539" y="336348"/>
                    <a:pt x="0" y="328809"/>
                    <a:pt x="0" y="319508"/>
                  </a:cubicBezTo>
                  <a:lnTo>
                    <a:pt x="0" y="16839"/>
                  </a:lnTo>
                  <a:cubicBezTo>
                    <a:pt x="0" y="12373"/>
                    <a:pt x="1774" y="8090"/>
                    <a:pt x="4932" y="4932"/>
                  </a:cubicBezTo>
                  <a:cubicBezTo>
                    <a:pt x="8090" y="1774"/>
                    <a:pt x="12373" y="0"/>
                    <a:pt x="16839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632597" cy="383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24874">
            <a:off x="-1171927" y="9551127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2" y="0"/>
                </a:lnTo>
                <a:lnTo>
                  <a:pt x="3242702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64475" y="626521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Best Tool for Aviation Data Needs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4750" y="2171945"/>
            <a:ext cx="16358538" cy="606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4838" lvl="1" indent="-467419" algn="l">
              <a:lnSpc>
                <a:spcPts val="6061"/>
              </a:lnSpc>
              <a:buFont typeface="Arial"/>
              <a:buChar char="•"/>
            </a:pPr>
            <a:r>
              <a:rPr lang="en-US" sz="4329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Power BI </a:t>
            </a:r>
            <a:r>
              <a:rPr lang="en-US" sz="432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– Best for real-time dashboards on flight operations, revenue, and fuel efficiency.</a:t>
            </a:r>
          </a:p>
          <a:p>
            <a:pPr marL="934838" lvl="1" indent="-467419" algn="l">
              <a:lnSpc>
                <a:spcPts val="6061"/>
              </a:lnSpc>
              <a:buFont typeface="Arial"/>
              <a:buChar char="•"/>
            </a:pPr>
            <a:r>
              <a:rPr lang="en-US" sz="4329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Tableau</a:t>
            </a:r>
            <a:r>
              <a:rPr lang="en-US" sz="4329">
                <a:solidFill>
                  <a:srgbClr val="FF66C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-US" sz="432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– Best for deep insights into aviation trends, passenger analysis, and route optimization.</a:t>
            </a:r>
          </a:p>
          <a:p>
            <a:pPr marL="934838" lvl="1" indent="-467419" algn="l">
              <a:lnSpc>
                <a:spcPts val="6061"/>
              </a:lnSpc>
              <a:buFont typeface="Arial"/>
              <a:buChar char="•"/>
            </a:pPr>
            <a:r>
              <a:rPr lang="en-US" sz="4329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Excel </a:t>
            </a:r>
            <a:r>
              <a:rPr lang="en-US" sz="432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– Best for quick data summaries, cost calculations, and operational reports.</a:t>
            </a:r>
          </a:p>
          <a:p>
            <a:pPr marL="934838" lvl="1" indent="-467419" algn="l">
              <a:lnSpc>
                <a:spcPts val="6061"/>
              </a:lnSpc>
              <a:buFont typeface="Arial"/>
              <a:buChar char="•"/>
            </a:pPr>
            <a:r>
              <a:rPr lang="en-US" sz="4329" b="1">
                <a:solidFill>
                  <a:srgbClr val="FF66C4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SQL</a:t>
            </a:r>
            <a:r>
              <a:rPr lang="en-US" sz="432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– Best for storing and processing airline data before using visualization tools.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2028" y="403588"/>
            <a:ext cx="13792515" cy="1277070"/>
            <a:chOff x="0" y="0"/>
            <a:chExt cx="3632597" cy="336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2597" cy="336348"/>
            </a:xfrm>
            <a:custGeom>
              <a:avLst/>
              <a:gdLst/>
              <a:ahLst/>
              <a:cxnLst/>
              <a:rect l="l" t="t" r="r" b="b"/>
              <a:pathLst>
                <a:path w="3632597" h="336348">
                  <a:moveTo>
                    <a:pt x="16839" y="0"/>
                  </a:moveTo>
                  <a:lnTo>
                    <a:pt x="3615758" y="0"/>
                  </a:lnTo>
                  <a:cubicBezTo>
                    <a:pt x="3620224" y="0"/>
                    <a:pt x="3624507" y="1774"/>
                    <a:pt x="3627665" y="4932"/>
                  </a:cubicBezTo>
                  <a:cubicBezTo>
                    <a:pt x="3630823" y="8090"/>
                    <a:pt x="3632597" y="12373"/>
                    <a:pt x="3632597" y="16839"/>
                  </a:cubicBezTo>
                  <a:lnTo>
                    <a:pt x="3632597" y="319508"/>
                  </a:lnTo>
                  <a:cubicBezTo>
                    <a:pt x="3632597" y="323974"/>
                    <a:pt x="3630823" y="328258"/>
                    <a:pt x="3627665" y="331416"/>
                  </a:cubicBezTo>
                  <a:cubicBezTo>
                    <a:pt x="3624507" y="334574"/>
                    <a:pt x="3620224" y="336348"/>
                    <a:pt x="3615758" y="336348"/>
                  </a:cubicBezTo>
                  <a:lnTo>
                    <a:pt x="16839" y="336348"/>
                  </a:lnTo>
                  <a:cubicBezTo>
                    <a:pt x="7539" y="336348"/>
                    <a:pt x="0" y="328809"/>
                    <a:pt x="0" y="319508"/>
                  </a:cubicBezTo>
                  <a:lnTo>
                    <a:pt x="0" y="16839"/>
                  </a:lnTo>
                  <a:cubicBezTo>
                    <a:pt x="0" y="12373"/>
                    <a:pt x="1774" y="8090"/>
                    <a:pt x="4932" y="4932"/>
                  </a:cubicBezTo>
                  <a:cubicBezTo>
                    <a:pt x="8090" y="1774"/>
                    <a:pt x="12373" y="0"/>
                    <a:pt x="16839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632597" cy="383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24874">
            <a:off x="-1171927" y="9551127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2" y="0"/>
                </a:lnTo>
                <a:lnTo>
                  <a:pt x="3242702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9815" y="1680658"/>
            <a:ext cx="8328862" cy="8328862"/>
          </a:xfrm>
          <a:custGeom>
            <a:avLst/>
            <a:gdLst/>
            <a:ahLst/>
            <a:cxnLst/>
            <a:rect l="l" t="t" r="r" b="b"/>
            <a:pathLst>
              <a:path w="8328862" h="8328862">
                <a:moveTo>
                  <a:pt x="0" y="0"/>
                </a:moveTo>
                <a:lnTo>
                  <a:pt x="8328861" y="0"/>
                </a:lnTo>
                <a:lnTo>
                  <a:pt x="8328861" y="8328862"/>
                </a:lnTo>
                <a:lnTo>
                  <a:pt x="0" y="8328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64475" y="626521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E9E22D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Final Dashboard and Summary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2274620"/>
            <a:ext cx="8452370" cy="773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696" lvl="1" indent="-378348" algn="l">
              <a:lnSpc>
                <a:spcPts val="4906"/>
              </a:lnSpc>
              <a:buFont typeface="Arial"/>
              <a:buChar char="•"/>
            </a:pPr>
            <a:r>
              <a:rPr lang="en-US" sz="350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 Cloud Airlines can boost performance by increasing flight capacity during peak periods, expanding popular routes, and forming strategic partnerships.</a:t>
            </a:r>
          </a:p>
          <a:p>
            <a:pPr marL="756696" lvl="1" indent="-378348" algn="l">
              <a:lnSpc>
                <a:spcPts val="4906"/>
              </a:lnSpc>
              <a:buFont typeface="Arial"/>
              <a:buChar char="•"/>
            </a:pPr>
            <a:r>
              <a:rPr lang="en-US" sz="350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Targeted promotions and optimized weekend pricing will help balance load factors.</a:t>
            </a:r>
          </a:p>
          <a:p>
            <a:pPr marL="756696" lvl="1" indent="-378348" algn="l">
              <a:lnSpc>
                <a:spcPts val="4906"/>
              </a:lnSpc>
              <a:buFont typeface="Arial"/>
              <a:buChar char="•"/>
            </a:pPr>
            <a:r>
              <a:rPr lang="en-US" sz="350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Real-time dashboards will support continuous monitoring and data-driven decisions.</a:t>
            </a:r>
          </a:p>
          <a:p>
            <a:pPr algn="l">
              <a:lnSpc>
                <a:spcPts val="3872"/>
              </a:lnSpc>
            </a:pPr>
            <a:endParaRPr lang="en-US" sz="3504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3872"/>
              </a:lnSpc>
            </a:pPr>
            <a:endParaRPr lang="en-US" sz="3504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6470" y="0"/>
            <a:ext cx="18814470" cy="10606481"/>
          </a:xfrm>
          <a:custGeom>
            <a:avLst/>
            <a:gdLst/>
            <a:ahLst/>
            <a:cxnLst/>
            <a:rect l="l" t="t" r="r" b="b"/>
            <a:pathLst>
              <a:path w="18814470" h="10606481">
                <a:moveTo>
                  <a:pt x="0" y="0"/>
                </a:moveTo>
                <a:lnTo>
                  <a:pt x="18814470" y="0"/>
                </a:lnTo>
                <a:lnTo>
                  <a:pt x="18814470" y="10606481"/>
                </a:lnTo>
                <a:lnTo>
                  <a:pt x="0" y="1060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87" b="-747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3153" y="444023"/>
            <a:ext cx="12939339" cy="149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43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OVERVIEW OF AIRLINE INDUSTRY</a:t>
            </a:r>
          </a:p>
          <a:p>
            <a:pPr algn="ctr">
              <a:lnSpc>
                <a:spcPts val="6046"/>
              </a:lnSpc>
            </a:pPr>
            <a:endParaRPr lang="en-US" sz="4318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6403" y="2671260"/>
            <a:ext cx="8193247" cy="615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3905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airline industry is a complex and dynamic sector, characterized by intense competition, regulatory constraints, and fluctuating demand. Data analytics plays a critical role in optimizing operations and enhancing customer experience, driving with in a competitive market.</a:t>
            </a:r>
          </a:p>
          <a:p>
            <a:pPr algn="ctr">
              <a:lnSpc>
                <a:spcPts val="5467"/>
              </a:lnSpc>
            </a:pPr>
            <a:endParaRPr lang="en-US" sz="3905">
              <a:solidFill>
                <a:srgbClr val="2D226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" name="Freeform 4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375271"/>
            <a:ext cx="8879731" cy="7511575"/>
          </a:xfrm>
          <a:custGeom>
            <a:avLst/>
            <a:gdLst/>
            <a:ahLst/>
            <a:cxnLst/>
            <a:rect l="l" t="t" r="r" b="b"/>
            <a:pathLst>
              <a:path w="8879731" h="7511575">
                <a:moveTo>
                  <a:pt x="0" y="0"/>
                </a:moveTo>
                <a:lnTo>
                  <a:pt x="8879731" y="0"/>
                </a:lnTo>
                <a:lnTo>
                  <a:pt x="8879731" y="7511575"/>
                </a:lnTo>
                <a:lnTo>
                  <a:pt x="0" y="7511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580" t="-8931" r="-29575" b="-2283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8924" y="291017"/>
            <a:ext cx="8994142" cy="82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832" b="1">
                <a:solidFill>
                  <a:srgbClr val="FF313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0107" y="2515073"/>
            <a:ext cx="9940312" cy="692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 today’s competitive airline industry, data analysis plays a crucial role in optimizing operations and maximizing profitability.</a:t>
            </a:r>
          </a:p>
          <a:p>
            <a:pPr marL="847499" lvl="1" indent="-423750" algn="l">
              <a:lnSpc>
                <a:spcPts val="5495"/>
              </a:lnSpc>
              <a:buFont typeface="Arial"/>
              <a:buChar char="•"/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Objectives:</a:t>
            </a:r>
          </a:p>
          <a:p>
            <a:pPr marL="1694999" lvl="2" indent="-565000" algn="l">
              <a:lnSpc>
                <a:spcPts val="5495"/>
              </a:lnSpc>
              <a:buFont typeface="Arial"/>
              <a:buChar char="⚬"/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Improve load factor</a:t>
            </a:r>
          </a:p>
          <a:p>
            <a:pPr marL="1694999" lvl="2" indent="-565000" algn="l">
              <a:lnSpc>
                <a:spcPts val="5495"/>
              </a:lnSpc>
              <a:buFont typeface="Arial"/>
              <a:buChar char="⚬"/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Enhance passenger experience</a:t>
            </a:r>
          </a:p>
          <a:p>
            <a:pPr marL="1694999" lvl="2" indent="-565000" algn="l">
              <a:lnSpc>
                <a:spcPts val="5495"/>
              </a:lnSpc>
              <a:buFont typeface="Arial"/>
              <a:buChar char="⚬"/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Optimize resource allocation</a:t>
            </a:r>
          </a:p>
          <a:p>
            <a:pPr marL="1694999" lvl="2" indent="-565000" algn="l">
              <a:lnSpc>
                <a:spcPts val="5495"/>
              </a:lnSpc>
              <a:buFont typeface="Arial"/>
              <a:buChar char="⚬"/>
            </a:pPr>
            <a:r>
              <a:rPr lang="en-US" sz="3925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Data-driven decision-making</a:t>
            </a:r>
          </a:p>
          <a:p>
            <a:pPr algn="ctr">
              <a:lnSpc>
                <a:spcPts val="5495"/>
              </a:lnSpc>
            </a:pPr>
            <a:endParaRPr lang="en-US" sz="3925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4" name="Freeform 4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9986" y="1713167"/>
            <a:ext cx="7415682" cy="7964667"/>
          </a:xfrm>
          <a:custGeom>
            <a:avLst/>
            <a:gdLst/>
            <a:ahLst/>
            <a:cxnLst/>
            <a:rect l="l" t="t" r="r" b="b"/>
            <a:pathLst>
              <a:path w="7415682" h="7964667">
                <a:moveTo>
                  <a:pt x="0" y="0"/>
                </a:moveTo>
                <a:lnTo>
                  <a:pt x="7415683" y="0"/>
                </a:lnTo>
                <a:lnTo>
                  <a:pt x="7415683" y="7964667"/>
                </a:lnTo>
                <a:lnTo>
                  <a:pt x="0" y="7964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461" r="-4155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40245" y="6764237"/>
            <a:ext cx="7516956" cy="302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CB6CE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Cleaning &amp; Preprocessing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CB6CE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Exploration &amp; Merging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CB6CE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KPI Analysis</a:t>
            </a: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CB6CE6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 &amp; Dashboard Creation</a:t>
            </a:r>
          </a:p>
          <a:p>
            <a:pPr algn="l">
              <a:lnSpc>
                <a:spcPts val="2520"/>
              </a:lnSpc>
            </a:pPr>
            <a:endParaRPr lang="en-US" sz="3099" b="1">
              <a:solidFill>
                <a:srgbClr val="CB6CE6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58548" y="2585485"/>
            <a:ext cx="6306533" cy="349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endParaRPr/>
          </a:p>
          <a:p>
            <a:pPr algn="l">
              <a:lnSpc>
                <a:spcPts val="3045"/>
              </a:lnSpc>
            </a:pPr>
            <a:endParaRPr/>
          </a:p>
          <a:p>
            <a:pPr algn="l">
              <a:lnSpc>
                <a:spcPts val="4208"/>
              </a:lnSpc>
            </a:pPr>
            <a:r>
              <a:rPr lang="en-US" sz="3006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Analyzing SQL, Excel, Tableau, and Power BI Impact on High Cloud Airlines</a:t>
            </a:r>
          </a:p>
          <a:p>
            <a:pPr algn="l">
              <a:lnSpc>
                <a:spcPts val="2273"/>
              </a:lnSpc>
            </a:pPr>
            <a:endParaRPr lang="en-US" sz="3006" b="1">
              <a:solidFill>
                <a:srgbClr val="FF5757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273"/>
              </a:lnSpc>
            </a:pPr>
            <a:endParaRPr lang="en-US" sz="3006" b="1">
              <a:solidFill>
                <a:srgbClr val="FF5757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273"/>
              </a:lnSpc>
            </a:pPr>
            <a:endParaRPr lang="en-US" sz="3006" b="1">
              <a:solidFill>
                <a:srgbClr val="FF5757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273"/>
              </a:lnSpc>
            </a:pPr>
            <a:endParaRPr lang="en-US" sz="3006" b="1">
              <a:solidFill>
                <a:srgbClr val="FF5757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1745027" y="891270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79"/>
                </a:lnTo>
                <a:lnTo>
                  <a:pt x="0" y="2579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2518" y="2491797"/>
            <a:ext cx="7878968" cy="6766503"/>
          </a:xfrm>
          <a:custGeom>
            <a:avLst/>
            <a:gdLst/>
            <a:ahLst/>
            <a:cxnLst/>
            <a:rect l="l" t="t" r="r" b="b"/>
            <a:pathLst>
              <a:path w="7878968" h="6766503">
                <a:moveTo>
                  <a:pt x="0" y="0"/>
                </a:moveTo>
                <a:lnTo>
                  <a:pt x="7878968" y="0"/>
                </a:lnTo>
                <a:lnTo>
                  <a:pt x="7878968" y="6766503"/>
                </a:lnTo>
                <a:lnTo>
                  <a:pt x="0" y="6766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992" r="-273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17736" y="5566578"/>
            <a:ext cx="4787601" cy="59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7"/>
              </a:lnSpc>
            </a:pPr>
            <a:r>
              <a:rPr lang="en-US" sz="3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Steps Followed: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905" y="610125"/>
            <a:ext cx="6387588" cy="81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4"/>
              </a:lnSpc>
            </a:pPr>
            <a:r>
              <a:rPr lang="en-US" sz="5301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4425" y="2110940"/>
            <a:ext cx="6083556" cy="1462004"/>
            <a:chOff x="0" y="0"/>
            <a:chExt cx="1602253" cy="385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2253" cy="385055"/>
            </a:xfrm>
            <a:custGeom>
              <a:avLst/>
              <a:gdLst/>
              <a:ahLst/>
              <a:cxnLst/>
              <a:rect l="l" t="t" r="r" b="b"/>
              <a:pathLst>
                <a:path w="1602253" h="385055">
                  <a:moveTo>
                    <a:pt x="38178" y="0"/>
                  </a:moveTo>
                  <a:lnTo>
                    <a:pt x="1564076" y="0"/>
                  </a:lnTo>
                  <a:cubicBezTo>
                    <a:pt x="1574201" y="0"/>
                    <a:pt x="1583912" y="4022"/>
                    <a:pt x="1591071" y="11182"/>
                  </a:cubicBezTo>
                  <a:cubicBezTo>
                    <a:pt x="1598231" y="18342"/>
                    <a:pt x="1602253" y="28053"/>
                    <a:pt x="1602253" y="38178"/>
                  </a:cubicBezTo>
                  <a:lnTo>
                    <a:pt x="1602253" y="346877"/>
                  </a:lnTo>
                  <a:cubicBezTo>
                    <a:pt x="1602253" y="357002"/>
                    <a:pt x="1598231" y="366713"/>
                    <a:pt x="1591071" y="373873"/>
                  </a:cubicBezTo>
                  <a:cubicBezTo>
                    <a:pt x="1583912" y="381032"/>
                    <a:pt x="1574201" y="385055"/>
                    <a:pt x="1564076" y="385055"/>
                  </a:cubicBezTo>
                  <a:lnTo>
                    <a:pt x="38178" y="385055"/>
                  </a:lnTo>
                  <a:cubicBezTo>
                    <a:pt x="17093" y="385055"/>
                    <a:pt x="0" y="367962"/>
                    <a:pt x="0" y="346877"/>
                  </a:cubicBezTo>
                  <a:lnTo>
                    <a:pt x="0" y="38178"/>
                  </a:lnTo>
                  <a:cubicBezTo>
                    <a:pt x="0" y="17093"/>
                    <a:pt x="17093" y="0"/>
                    <a:pt x="38178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2253" cy="432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8116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8697914" y="-437794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30696">
            <a:off x="1597427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2073" y="2359740"/>
            <a:ext cx="9569560" cy="7443921"/>
          </a:xfrm>
          <a:custGeom>
            <a:avLst/>
            <a:gdLst/>
            <a:ahLst/>
            <a:cxnLst/>
            <a:rect l="l" t="t" r="r" b="b"/>
            <a:pathLst>
              <a:path w="9569560" h="7443921">
                <a:moveTo>
                  <a:pt x="0" y="0"/>
                </a:moveTo>
                <a:lnTo>
                  <a:pt x="9569560" y="0"/>
                </a:lnTo>
                <a:lnTo>
                  <a:pt x="9569560" y="7443920"/>
                </a:lnTo>
                <a:lnTo>
                  <a:pt x="0" y="74439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085" r="-1808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52310" y="147737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Exploration &amp; Cleaning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0918" y="2535994"/>
            <a:ext cx="5325098" cy="103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Challenges &amp; Actions Taken</a:t>
            </a:r>
          </a:p>
          <a:p>
            <a:pPr algn="ctr">
              <a:lnSpc>
                <a:spcPts val="4235"/>
              </a:lnSpc>
            </a:pPr>
            <a:endParaRPr lang="en-US" sz="3025" b="1">
              <a:solidFill>
                <a:srgbClr val="FBFCFE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94955" y="4579048"/>
            <a:ext cx="7297056" cy="351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776" lvl="1" indent="-373888" algn="l">
              <a:lnSpc>
                <a:spcPts val="4848"/>
              </a:lnSpc>
              <a:buFont typeface="Arial"/>
              <a:buChar char="•"/>
            </a:pPr>
            <a:r>
              <a:rPr lang="en-US" sz="346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Handled missing and duplicate values.</a:t>
            </a:r>
          </a:p>
          <a:p>
            <a:pPr marL="747776" lvl="1" indent="-373888" algn="l">
              <a:lnSpc>
                <a:spcPts val="4848"/>
              </a:lnSpc>
              <a:buFont typeface="Arial"/>
              <a:buChar char="•"/>
            </a:pPr>
            <a:r>
              <a:rPr lang="en-US" sz="346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Treated all data quality issues.</a:t>
            </a:r>
          </a:p>
          <a:p>
            <a:pPr marL="747776" lvl="1" indent="-373888" algn="l">
              <a:lnSpc>
                <a:spcPts val="4848"/>
              </a:lnSpc>
              <a:buFont typeface="Arial"/>
              <a:buChar char="•"/>
            </a:pPr>
            <a:r>
              <a:rPr lang="en-US" sz="346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Standardized and formatted data for accurate analysis.</a:t>
            </a:r>
          </a:p>
          <a:p>
            <a:pPr algn="l">
              <a:lnSpc>
                <a:spcPts val="3779"/>
              </a:lnSpc>
            </a:pPr>
            <a:endParaRPr lang="en-US" sz="3463" b="1">
              <a:solidFill>
                <a:srgbClr val="FF5757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13044" y="3096791"/>
            <a:ext cx="6216046" cy="72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4273" b="1">
                <a:solidFill>
                  <a:srgbClr val="FF5757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Challenges Faced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2657" y="180732"/>
            <a:ext cx="8253563" cy="178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Modeling </a:t>
            </a:r>
          </a:p>
          <a:p>
            <a:pPr algn="l">
              <a:lnSpc>
                <a:spcPts val="7113"/>
              </a:lnSpc>
            </a:pPr>
            <a:endParaRPr lang="en-US" sz="5718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7615" y="1437727"/>
            <a:ext cx="9674917" cy="8279696"/>
          </a:xfrm>
          <a:custGeom>
            <a:avLst/>
            <a:gdLst/>
            <a:ahLst/>
            <a:cxnLst/>
            <a:rect l="l" t="t" r="r" b="b"/>
            <a:pathLst>
              <a:path w="9674917" h="8279696">
                <a:moveTo>
                  <a:pt x="0" y="0"/>
                </a:moveTo>
                <a:lnTo>
                  <a:pt x="9674917" y="0"/>
                </a:lnTo>
                <a:lnTo>
                  <a:pt x="9674917" y="8279696"/>
                </a:lnTo>
                <a:lnTo>
                  <a:pt x="0" y="8279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45" r="-128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13044" y="4479058"/>
            <a:ext cx="7720429" cy="276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6" lvl="1" indent="-377823" algn="l">
              <a:lnSpc>
                <a:spcPts val="4353"/>
              </a:lnSpc>
              <a:buFont typeface="Arial"/>
              <a:buChar char="•"/>
            </a:pPr>
            <a:r>
              <a:rPr lang="en-US" sz="34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Managing &amp; processing large datasets efficiently.</a:t>
            </a:r>
          </a:p>
          <a:p>
            <a:pPr marL="755646" lvl="1" indent="-377823" algn="l">
              <a:lnSpc>
                <a:spcPts val="4353"/>
              </a:lnSpc>
              <a:buFont typeface="Arial"/>
              <a:buChar char="•"/>
            </a:pPr>
            <a:r>
              <a:rPr lang="en-US" sz="34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Ensuring data accuracy &amp; reliability.</a:t>
            </a:r>
          </a:p>
          <a:p>
            <a:pPr algn="l">
              <a:lnSpc>
                <a:spcPts val="4353"/>
              </a:lnSpc>
            </a:pPr>
            <a:endParaRPr lang="en-US" sz="3499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8314" y="114285"/>
            <a:ext cx="13792515" cy="1277070"/>
            <a:chOff x="0" y="0"/>
            <a:chExt cx="3632597" cy="336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2597" cy="336348"/>
            </a:xfrm>
            <a:custGeom>
              <a:avLst/>
              <a:gdLst/>
              <a:ahLst/>
              <a:cxnLst/>
              <a:rect l="l" t="t" r="r" b="b"/>
              <a:pathLst>
                <a:path w="3632597" h="336348">
                  <a:moveTo>
                    <a:pt x="16839" y="0"/>
                  </a:moveTo>
                  <a:lnTo>
                    <a:pt x="3615758" y="0"/>
                  </a:lnTo>
                  <a:cubicBezTo>
                    <a:pt x="3620224" y="0"/>
                    <a:pt x="3624507" y="1774"/>
                    <a:pt x="3627665" y="4932"/>
                  </a:cubicBezTo>
                  <a:cubicBezTo>
                    <a:pt x="3630823" y="8090"/>
                    <a:pt x="3632597" y="12373"/>
                    <a:pt x="3632597" y="16839"/>
                  </a:cubicBezTo>
                  <a:lnTo>
                    <a:pt x="3632597" y="319508"/>
                  </a:lnTo>
                  <a:cubicBezTo>
                    <a:pt x="3632597" y="323974"/>
                    <a:pt x="3630823" y="328258"/>
                    <a:pt x="3627665" y="331416"/>
                  </a:cubicBezTo>
                  <a:cubicBezTo>
                    <a:pt x="3624507" y="334574"/>
                    <a:pt x="3620224" y="336348"/>
                    <a:pt x="3615758" y="336348"/>
                  </a:cubicBezTo>
                  <a:lnTo>
                    <a:pt x="16839" y="336348"/>
                  </a:lnTo>
                  <a:cubicBezTo>
                    <a:pt x="7539" y="336348"/>
                    <a:pt x="0" y="328809"/>
                    <a:pt x="0" y="319508"/>
                  </a:cubicBezTo>
                  <a:lnTo>
                    <a:pt x="0" y="16839"/>
                  </a:lnTo>
                  <a:cubicBezTo>
                    <a:pt x="0" y="12373"/>
                    <a:pt x="1774" y="8090"/>
                    <a:pt x="4932" y="4932"/>
                  </a:cubicBezTo>
                  <a:cubicBezTo>
                    <a:pt x="8090" y="1774"/>
                    <a:pt x="12373" y="0"/>
                    <a:pt x="16839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632597" cy="383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1569" y="1512477"/>
            <a:ext cx="9812061" cy="8774523"/>
          </a:xfrm>
          <a:custGeom>
            <a:avLst/>
            <a:gdLst/>
            <a:ahLst/>
            <a:cxnLst/>
            <a:rect l="l" t="t" r="r" b="b"/>
            <a:pathLst>
              <a:path w="9812061" h="8774523">
                <a:moveTo>
                  <a:pt x="0" y="0"/>
                </a:moveTo>
                <a:lnTo>
                  <a:pt x="9812061" y="0"/>
                </a:lnTo>
                <a:lnTo>
                  <a:pt x="9812061" y="8774523"/>
                </a:lnTo>
                <a:lnTo>
                  <a:pt x="0" y="8774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912" b="-591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2028" y="254473"/>
            <a:ext cx="11782605" cy="89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2"/>
              </a:lnSpc>
            </a:pPr>
            <a:r>
              <a:rPr lang="en-US" sz="523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 Needs in Aviation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0962" y="1912623"/>
            <a:ext cx="7997038" cy="708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8"/>
              </a:lnSpc>
            </a:pPr>
            <a:endParaRPr/>
          </a:p>
          <a:p>
            <a:pPr marL="673646" lvl="1" indent="-336823" algn="l">
              <a:lnSpc>
                <a:spcPts val="4368"/>
              </a:lnSpc>
              <a:buFont typeface="Arial"/>
              <a:buChar char="•"/>
            </a:pPr>
            <a:r>
              <a:rPr lang="en-US" sz="312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Key needs include analyzing flight schedules, passenger trends, and route efficiency while monitoring financial performance and regulatory adherence.</a:t>
            </a:r>
          </a:p>
          <a:p>
            <a:pPr algn="l">
              <a:lnSpc>
                <a:spcPts val="4368"/>
              </a:lnSpc>
            </a:pPr>
            <a:endParaRPr lang="en-US" sz="3120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4368"/>
              </a:lnSpc>
            </a:pPr>
            <a:endParaRPr lang="en-US" sz="3120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73646" lvl="1" indent="-336823" algn="l">
              <a:lnSpc>
                <a:spcPts val="4368"/>
              </a:lnSpc>
              <a:buFont typeface="Arial"/>
              <a:buChar char="•"/>
            </a:pPr>
            <a:r>
              <a:rPr lang="en-US" sz="312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Effective visualization tools such as Power BI and Tableau, along with data analysis in Excel and SQL, help airlines make data-driven decisions to improve efficiency and profitability.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9930713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26524">
            <a:off x="-9181513" y="-3247208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7" y="0"/>
                </a:lnTo>
                <a:lnTo>
                  <a:pt x="9442127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8288000" cy="10202991"/>
          </a:xfrm>
          <a:custGeom>
            <a:avLst/>
            <a:gdLst/>
            <a:ahLst/>
            <a:cxnLst/>
            <a:rect l="l" t="t" r="r" b="b"/>
            <a:pathLst>
              <a:path w="18288000" h="10202991">
                <a:moveTo>
                  <a:pt x="0" y="0"/>
                </a:moveTo>
                <a:lnTo>
                  <a:pt x="18288000" y="0"/>
                </a:lnTo>
                <a:lnTo>
                  <a:pt x="18288000" y="10202991"/>
                </a:lnTo>
                <a:lnTo>
                  <a:pt x="0" y="10202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758" b="-1018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Microsoft Office PowerPoint</Application>
  <PresentationFormat>Custom</PresentationFormat>
  <Paragraphs>125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Roboto Slab</vt:lpstr>
      <vt:lpstr>Red Hat Display Bold</vt:lpstr>
      <vt:lpstr>Red Hat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20K6A0511 K.Ruchitha</dc:title>
  <cp:lastModifiedBy>Neelima Kocharla</cp:lastModifiedBy>
  <cp:revision>2</cp:revision>
  <dcterms:created xsi:type="dcterms:W3CDTF">2006-08-16T00:00:00Z</dcterms:created>
  <dcterms:modified xsi:type="dcterms:W3CDTF">2025-03-18T17:06:23Z</dcterms:modified>
  <dc:identifier>DAFdUTHbBGI</dc:identifier>
</cp:coreProperties>
</file>